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73" r:id="rId3"/>
    <p:sldId id="258" r:id="rId4"/>
    <p:sldId id="272" r:id="rId5"/>
    <p:sldId id="256" r:id="rId6"/>
    <p:sldId id="257" r:id="rId7"/>
    <p:sldId id="278" r:id="rId8"/>
    <p:sldId id="271" r:id="rId9"/>
    <p:sldId id="260" r:id="rId10"/>
    <p:sldId id="261" r:id="rId11"/>
    <p:sldId id="285" r:id="rId12"/>
    <p:sldId id="286" r:id="rId13"/>
    <p:sldId id="287" r:id="rId14"/>
    <p:sldId id="288" r:id="rId15"/>
    <p:sldId id="289" r:id="rId16"/>
    <p:sldId id="290" r:id="rId17"/>
    <p:sldId id="275" r:id="rId18"/>
    <p:sldId id="291" r:id="rId19"/>
    <p:sldId id="292" r:id="rId20"/>
    <p:sldId id="293" r:id="rId21"/>
    <p:sldId id="281" r:id="rId22"/>
    <p:sldId id="283" r:id="rId23"/>
    <p:sldId id="298" r:id="rId24"/>
    <p:sldId id="297" r:id="rId25"/>
    <p:sldId id="295" r:id="rId26"/>
    <p:sldId id="296" r:id="rId27"/>
    <p:sldId id="299" r:id="rId28"/>
    <p:sldId id="300" r:id="rId29"/>
    <p:sldId id="301" r:id="rId30"/>
    <p:sldId id="302" r:id="rId31"/>
    <p:sldId id="304" r:id="rId32"/>
    <p:sldId id="303" r:id="rId33"/>
    <p:sldId id="305" r:id="rId34"/>
    <p:sldId id="307" r:id="rId35"/>
    <p:sldId id="306" r:id="rId36"/>
    <p:sldId id="308" r:id="rId37"/>
    <p:sldId id="284" r:id="rId38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51" d="100"/>
          <a:sy n="51" d="100"/>
        </p:scale>
        <p:origin x="-105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8679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68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6945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1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0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0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2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25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6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6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02555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42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93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5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9856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7945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4542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7505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880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029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1996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3216C-3E99-4423-AD14-0D857B7FC2C0}" type="datetimeFigureOut">
              <a:rPr lang="ar-IQ" smtClean="0"/>
              <a:t>10/07/1442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22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0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1219200"/>
            <a:ext cx="8839200" cy="51054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ar-IQ" sz="2400" b="1" i="1" dirty="0" smtClean="0">
                <a:solidFill>
                  <a:srgbClr val="FF0000"/>
                </a:solidFill>
              </a:rPr>
              <a:t>الدكتور المدرس</a:t>
            </a:r>
            <a:br>
              <a:rPr lang="ar-IQ" sz="2400" b="1" i="1" dirty="0" smtClean="0">
                <a:solidFill>
                  <a:srgbClr val="FF0000"/>
                </a:solidFill>
              </a:rPr>
            </a:br>
            <a:r>
              <a:rPr lang="ar-IQ" sz="2400" b="1" i="1" dirty="0" smtClean="0">
                <a:solidFill>
                  <a:srgbClr val="FF0000"/>
                </a:solidFill>
              </a:rPr>
              <a:t>ماهر جبار صالح</a:t>
            </a:r>
            <a:br>
              <a:rPr lang="ar-IQ" sz="2400" b="1" i="1" dirty="0" smtClean="0">
                <a:solidFill>
                  <a:srgbClr val="FF0000"/>
                </a:solidFill>
              </a:rPr>
            </a:br>
            <a:r>
              <a:rPr lang="en-US" sz="2400" b="1" i="1" dirty="0" smtClean="0">
                <a:solidFill>
                  <a:srgbClr val="FF0000"/>
                </a:solidFill>
              </a:rPr>
              <a:t>     </a:t>
            </a:r>
            <a:r>
              <a:rPr lang="ar-IQ" sz="2400" b="1" i="1" dirty="0" smtClean="0">
                <a:solidFill>
                  <a:srgbClr val="FF0000"/>
                </a:solidFill>
              </a:rPr>
              <a:t> اختصاص اورام</a:t>
            </a:r>
            <a:r>
              <a:rPr lang="en-US" sz="2400" b="1" i="1" dirty="0" smtClean="0">
                <a:solidFill>
                  <a:srgbClr val="FF0000"/>
                </a:solidFill>
              </a:rPr>
              <a:t/>
            </a:r>
            <a:br>
              <a:rPr lang="en-US" sz="2400" b="1" i="1" dirty="0" smtClean="0">
                <a:solidFill>
                  <a:srgbClr val="FF0000"/>
                </a:solidFill>
              </a:rPr>
            </a:br>
            <a:r>
              <a:rPr lang="ar-IQ" sz="2400" b="1" i="1" dirty="0" smtClean="0">
                <a:solidFill>
                  <a:srgbClr val="FF0000"/>
                </a:solidFill>
              </a:rPr>
              <a:t>كليه طب البصره</a:t>
            </a:r>
            <a:br>
              <a:rPr lang="ar-IQ" sz="2400" b="1" i="1" dirty="0" smtClean="0">
                <a:solidFill>
                  <a:srgbClr val="FF0000"/>
                </a:solidFill>
              </a:rPr>
            </a:br>
            <a:r>
              <a:rPr lang="en-US" sz="2400" b="1" i="1" dirty="0" smtClean="0">
                <a:solidFill>
                  <a:srgbClr val="FF0000"/>
                </a:solidFill>
              </a:rPr>
              <a:t>antineoplastic </a:t>
            </a:r>
            <a:r>
              <a:rPr lang="en-US" sz="2400" b="1" i="1" dirty="0" smtClean="0">
                <a:solidFill>
                  <a:srgbClr val="FF0000"/>
                </a:solidFill>
              </a:rPr>
              <a:t>drugs</a:t>
            </a:r>
            <a:r>
              <a:rPr lang="ar-IQ" sz="2400" b="1" i="1" dirty="0" smtClean="0">
                <a:solidFill>
                  <a:srgbClr val="FF0000"/>
                </a:solidFill>
              </a:rPr>
              <a:t>عنوان المحاظره : 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endParaRPr lang="ar-IQ" sz="24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"/>
    </mc:Choice>
    <mc:Fallback xmlns="">
      <p:transition spd="slow" advTm="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All of these mentioned methods called antineoplastic agents 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Chemotherapy is one </a:t>
            </a:r>
            <a:r>
              <a:rPr lang="en-US" dirty="0" smtClean="0"/>
              <a:t>of them </a:t>
            </a:r>
            <a:r>
              <a:rPr lang="en-US" dirty="0" smtClean="0"/>
              <a:t>, most popular and developing one .</a:t>
            </a:r>
          </a:p>
          <a:p>
            <a:pPr algn="l"/>
            <a:r>
              <a:rPr lang="en-US" dirty="0" smtClean="0"/>
              <a:t>Targeted therapy are more specific .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2"/>
    </mc:Choice>
    <mc:Fallback xmlns="">
      <p:transition spd="slow" advTm="4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Surgery :</a:t>
            </a:r>
          </a:p>
          <a:p>
            <a:pPr algn="l"/>
            <a:r>
              <a:rPr lang="en-US" dirty="0" smtClean="0"/>
              <a:t>Is the most first modality for most of the </a:t>
            </a:r>
            <a:r>
              <a:rPr lang="en-US" dirty="0" err="1" smtClean="0"/>
              <a:t>tumours</a:t>
            </a:r>
            <a:r>
              <a:rPr lang="en-US" dirty="0" smtClean="0"/>
              <a:t> . </a:t>
            </a:r>
          </a:p>
          <a:p>
            <a:pPr algn="l"/>
            <a:r>
              <a:rPr lang="en-US" dirty="0" smtClean="0"/>
              <a:t>Can be curative for some tumors .</a:t>
            </a:r>
          </a:p>
          <a:p>
            <a:pPr algn="l"/>
            <a:r>
              <a:rPr lang="en-US" dirty="0" smtClean="0"/>
              <a:t>The most determinant of successful surgery is the absence of distant metastasis .  </a:t>
            </a:r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3"/>
    </mc:Choice>
    <mc:Fallback xmlns="">
      <p:transition spd="slow" advTm="3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Radiotherapy :</a:t>
            </a:r>
          </a:p>
          <a:p>
            <a:pPr algn="l"/>
            <a:r>
              <a:rPr lang="en-US" dirty="0" err="1" smtClean="0"/>
              <a:t>Usuallly</a:t>
            </a:r>
            <a:r>
              <a:rPr lang="en-US" dirty="0" smtClean="0"/>
              <a:t> adjuvant after the primary treatment .</a:t>
            </a:r>
          </a:p>
          <a:p>
            <a:pPr algn="l"/>
            <a:r>
              <a:rPr lang="en-US" dirty="0" smtClean="0"/>
              <a:t>Can be given through external bean RT or localized brachytherapy .</a:t>
            </a:r>
          </a:p>
          <a:p>
            <a:pPr algn="l"/>
            <a:r>
              <a:rPr lang="en-US" dirty="0" smtClean="0"/>
              <a:t>Success depends on difference in the sensitivity between the normal tissue and the malignant tissue . 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1"/>
    </mc:Choice>
    <mc:Fallback xmlns="">
      <p:transition spd="slow" advTm="3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Chemotherapy</a:t>
            </a:r>
            <a:r>
              <a:rPr lang="en-US" dirty="0" smtClean="0"/>
              <a:t> 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Historically :</a:t>
            </a:r>
          </a:p>
          <a:p>
            <a:pPr algn="l"/>
            <a:r>
              <a:rPr lang="en-US" dirty="0" smtClean="0"/>
              <a:t>1- </a:t>
            </a:r>
            <a:r>
              <a:rPr lang="en-US" dirty="0" err="1" smtClean="0"/>
              <a:t>Mustasrd</a:t>
            </a:r>
            <a:r>
              <a:rPr lang="en-US" dirty="0" smtClean="0"/>
              <a:t> gas was used in the world war I,II  and the victims of that gas were developing bone marrow suppression and lymphoid hypoplasia . This led to the discovery of using that agent in lymphoma at YALE 1943. </a:t>
            </a:r>
          </a:p>
          <a:p>
            <a:pPr algn="l"/>
            <a:r>
              <a:rPr lang="en-US" dirty="0" smtClean="0"/>
              <a:t>2- 1950 …</a:t>
            </a:r>
            <a:r>
              <a:rPr lang="en-US" dirty="0" err="1" smtClean="0"/>
              <a:t>follic</a:t>
            </a:r>
            <a:r>
              <a:rPr lang="en-US" dirty="0" smtClean="0"/>
              <a:t> acid was seen to accelerate the malignant cells in leukemia </a:t>
            </a:r>
            <a:r>
              <a:rPr lang="en-US" dirty="0" err="1" smtClean="0"/>
              <a:t>pt</a:t>
            </a:r>
            <a:r>
              <a:rPr lang="en-US" dirty="0" smtClean="0"/>
              <a:t> , led to the discovery that </a:t>
            </a:r>
            <a:r>
              <a:rPr lang="en-US" dirty="0" err="1" smtClean="0"/>
              <a:t>follic</a:t>
            </a:r>
            <a:r>
              <a:rPr lang="en-US" dirty="0" smtClean="0"/>
              <a:t> acid </a:t>
            </a:r>
            <a:r>
              <a:rPr lang="en-US" dirty="0" smtClean="0">
                <a:solidFill>
                  <a:srgbClr val="FF0000"/>
                </a:solidFill>
              </a:rPr>
              <a:t>antagonist </a:t>
            </a:r>
            <a:r>
              <a:rPr lang="en-US" dirty="0" smtClean="0"/>
              <a:t>as antineoplastic agents 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71"/>
    </mc:Choice>
    <mc:Fallback xmlns="">
      <p:transition spd="slow" advTm="7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3- in the 1960 s…..</a:t>
            </a:r>
          </a:p>
          <a:p>
            <a:pPr algn="l"/>
            <a:r>
              <a:rPr lang="en-US" dirty="0" smtClean="0"/>
              <a:t>Combination chemotherapy had been started 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8199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"/>
    </mc:Choice>
    <mc:Fallback xmlns="">
      <p:transition spd="slow" advTm="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chemotherapy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1-</a:t>
            </a:r>
            <a:r>
              <a:rPr lang="en-US" dirty="0" smtClean="0"/>
              <a:t> primary : when it is used to treat highly </a:t>
            </a:r>
            <a:r>
              <a:rPr lang="ar-IQ" dirty="0" smtClean="0"/>
              <a:t> </a:t>
            </a:r>
            <a:r>
              <a:rPr lang="en-US" dirty="0" smtClean="0"/>
              <a:t>sensitive tumors without other modalities ( Lymphoma , </a:t>
            </a:r>
            <a:r>
              <a:rPr lang="en-US" dirty="0" err="1" smtClean="0"/>
              <a:t>choriocarcinoma</a:t>
            </a:r>
            <a:r>
              <a:rPr lang="en-US" dirty="0" smtClean="0"/>
              <a:t> )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2-</a:t>
            </a:r>
            <a:r>
              <a:rPr lang="en-US" dirty="0" smtClean="0"/>
              <a:t> adjuvant : given after primary treatment of the tumor.( breast , colon , lung )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3-</a:t>
            </a:r>
            <a:r>
              <a:rPr lang="en-US" dirty="0" smtClean="0"/>
              <a:t> </a:t>
            </a:r>
            <a:r>
              <a:rPr lang="en-US" dirty="0" err="1" smtClean="0"/>
              <a:t>neoadjuvant</a:t>
            </a:r>
            <a:r>
              <a:rPr lang="en-US" dirty="0" smtClean="0"/>
              <a:t> : given before the primary treatment to shrink the tumor and facilitate surgery .( breast cancer  , osteosarcoma )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4-  </a:t>
            </a:r>
            <a:r>
              <a:rPr lang="en-US" dirty="0" smtClean="0"/>
              <a:t>concurrent </a:t>
            </a:r>
            <a:r>
              <a:rPr lang="en-US" dirty="0" err="1" smtClean="0"/>
              <a:t>chemoradio</a:t>
            </a:r>
            <a:r>
              <a:rPr lang="en-US" dirty="0" smtClean="0"/>
              <a:t> : at the same time of radiotherapy as </a:t>
            </a:r>
            <a:r>
              <a:rPr lang="en-US" dirty="0" err="1" smtClean="0"/>
              <a:t>radiosensetizer</a:t>
            </a:r>
            <a:r>
              <a:rPr lang="en-US" dirty="0" smtClean="0"/>
              <a:t> (head and neck )</a:t>
            </a:r>
            <a:r>
              <a:rPr lang="en-US" dirty="0" smtClean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2"/>
    </mc:Choice>
    <mc:Fallback xmlns="">
      <p:transition spd="slow" advTm="10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9629"/>
            <a:ext cx="7560839" cy="567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0"/>
    </mc:Choice>
    <mc:Fallback xmlns="">
      <p:transition spd="slow" advTm="4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Chemotherapy principle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We have to balance between the therapeutic dose needed to kill the cancer cells(MTD :maximal tolerated dose )  and the </a:t>
            </a:r>
            <a:endParaRPr lang="ar-IQ" dirty="0" smtClean="0"/>
          </a:p>
          <a:p>
            <a:pPr marL="0" indent="0" algn="l">
              <a:buNone/>
            </a:pPr>
            <a:r>
              <a:rPr lang="en-US" dirty="0" smtClean="0"/>
              <a:t>side effects of such doses . </a:t>
            </a:r>
            <a:r>
              <a:rPr lang="ar-IQ" dirty="0" smtClean="0"/>
              <a:t> </a:t>
            </a:r>
          </a:p>
          <a:p>
            <a:pPr marL="0" indent="0" algn="l">
              <a:buNone/>
            </a:pPr>
            <a:r>
              <a:rPr lang="ar-IQ" dirty="0" smtClean="0"/>
              <a:t>: </a:t>
            </a:r>
            <a:r>
              <a:rPr lang="en-US" dirty="0" smtClean="0"/>
              <a:t>2- combination of chemotherapy </a:t>
            </a:r>
            <a:endParaRPr lang="ar-IQ" dirty="0" smtClean="0"/>
          </a:p>
          <a:p>
            <a:pPr marL="0" indent="0" algn="l">
              <a:buNone/>
            </a:pPr>
            <a:r>
              <a:rPr lang="en-US" dirty="0" smtClean="0"/>
              <a:t>Maximize the cell kill through acting on different stages on the cell cycles and also decreasing the drug resistance 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7"/>
    </mc:Choice>
    <mc:Fallback xmlns="">
      <p:transition spd="slow" advTm="7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Important concepts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1- Phase </a:t>
            </a:r>
            <a:r>
              <a:rPr lang="en-US" dirty="0" smtClean="0">
                <a:solidFill>
                  <a:srgbClr val="FF0000"/>
                </a:solidFill>
              </a:rPr>
              <a:t>specific</a:t>
            </a:r>
            <a:r>
              <a:rPr lang="en-US" dirty="0" smtClean="0"/>
              <a:t> chemotherapy : act on specific phase in the cell cycle and higher dose of chemotherapy will </a:t>
            </a:r>
            <a:r>
              <a:rPr lang="en-US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result in more cell </a:t>
            </a:r>
            <a:endParaRPr lang="ar-IQ" dirty="0" smtClean="0"/>
          </a:p>
          <a:p>
            <a:pPr algn="l"/>
            <a:r>
              <a:rPr lang="en-US" dirty="0" smtClean="0"/>
              <a:t>killing…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S phase ( antimetabolite , topoisomerase I )</a:t>
            </a:r>
          </a:p>
          <a:p>
            <a:pPr algn="l"/>
            <a:r>
              <a:rPr lang="en-US" dirty="0" smtClean="0"/>
              <a:t>M  phase ( </a:t>
            </a:r>
            <a:r>
              <a:rPr lang="en-US" dirty="0" err="1" smtClean="0"/>
              <a:t>vinca</a:t>
            </a:r>
            <a:r>
              <a:rPr lang="en-US" dirty="0" smtClean="0"/>
              <a:t> alkaloid , </a:t>
            </a:r>
            <a:r>
              <a:rPr lang="en-US" dirty="0" err="1" smtClean="0"/>
              <a:t>taxane</a:t>
            </a:r>
            <a:r>
              <a:rPr lang="en-US" dirty="0" smtClean="0"/>
              <a:t> ) </a:t>
            </a:r>
          </a:p>
          <a:p>
            <a:pPr algn="l"/>
            <a:r>
              <a:rPr lang="en-US" dirty="0" smtClean="0"/>
              <a:t>G2 ( </a:t>
            </a:r>
            <a:r>
              <a:rPr lang="en-US" dirty="0" err="1" smtClean="0"/>
              <a:t>bleomycin</a:t>
            </a:r>
            <a:r>
              <a:rPr lang="en-US" dirty="0" smtClean="0"/>
              <a:t>)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2- phase </a:t>
            </a:r>
            <a:r>
              <a:rPr lang="en-US" dirty="0" smtClean="0">
                <a:solidFill>
                  <a:srgbClr val="FF0000"/>
                </a:solidFill>
              </a:rPr>
              <a:t>non specific </a:t>
            </a:r>
            <a:r>
              <a:rPr lang="en-US" dirty="0" smtClean="0"/>
              <a:t>: has linear dose/response effect , larger dose means more cell killing .</a:t>
            </a:r>
          </a:p>
          <a:p>
            <a:pPr algn="l"/>
            <a:r>
              <a:rPr lang="en-US" dirty="0" smtClean="0"/>
              <a:t>Example : </a:t>
            </a:r>
            <a:r>
              <a:rPr lang="en-US" dirty="0" err="1" smtClean="0"/>
              <a:t>alkalating</a:t>
            </a:r>
            <a:r>
              <a:rPr lang="en-US" dirty="0" smtClean="0"/>
              <a:t> agents , antibiotics .  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3"/>
    </mc:Choice>
    <mc:Fallback xmlns="">
      <p:transition spd="slow" advTm="6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Routes of administrations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1- IV…common …doxorubicin</a:t>
            </a:r>
          </a:p>
          <a:p>
            <a:pPr algn="l"/>
            <a:r>
              <a:rPr lang="en-US" dirty="0" smtClean="0"/>
              <a:t>2-oral ……</a:t>
            </a:r>
            <a:r>
              <a:rPr lang="en-US" dirty="0" err="1" smtClean="0"/>
              <a:t>nevelbine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3-intrathecal ………MTX </a:t>
            </a:r>
          </a:p>
          <a:p>
            <a:pPr algn="l"/>
            <a:r>
              <a:rPr lang="en-US" dirty="0" smtClean="0"/>
              <a:t>4-intraperitoneal ….</a:t>
            </a:r>
            <a:r>
              <a:rPr lang="en-US" dirty="0" err="1" smtClean="0"/>
              <a:t>cisplatin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5-intraarterial …..</a:t>
            </a:r>
            <a:r>
              <a:rPr lang="en-US" dirty="0" err="1" smtClean="0"/>
              <a:t>cisplatin</a:t>
            </a:r>
            <a:r>
              <a:rPr lang="en-US" dirty="0" smtClean="0"/>
              <a:t> </a:t>
            </a:r>
          </a:p>
          <a:p>
            <a:pPr algn="l"/>
            <a:r>
              <a:rPr lang="ar-IQ" dirty="0"/>
              <a:t> </a:t>
            </a:r>
            <a:r>
              <a:rPr lang="en-US" dirty="0" err="1" smtClean="0"/>
              <a:t>intrapleural</a:t>
            </a:r>
            <a:r>
              <a:rPr lang="en-US" dirty="0" smtClean="0"/>
              <a:t> ….</a:t>
            </a:r>
            <a:r>
              <a:rPr lang="en-US" dirty="0" err="1" smtClean="0"/>
              <a:t>bleomycin</a:t>
            </a:r>
            <a:r>
              <a:rPr lang="en-US" dirty="0" smtClean="0"/>
              <a:t> </a:t>
            </a:r>
            <a:r>
              <a:rPr lang="ar-IQ" dirty="0" smtClean="0"/>
              <a:t>  </a:t>
            </a:r>
            <a:r>
              <a:rPr lang="en-US" dirty="0" smtClean="0"/>
              <a:t>6- </a:t>
            </a:r>
            <a:endParaRPr lang="ar-IQ" dirty="0" smtClean="0"/>
          </a:p>
          <a:p>
            <a:pPr algn="l"/>
            <a:r>
              <a:rPr lang="en-US" dirty="0"/>
              <a:t> </a:t>
            </a:r>
            <a:r>
              <a:rPr lang="en-US" dirty="0" smtClean="0"/>
              <a:t>7- subcutaneous……..GNRH </a:t>
            </a:r>
          </a:p>
          <a:p>
            <a:pPr algn="l"/>
            <a:r>
              <a:rPr lang="en-US" dirty="0" smtClean="0"/>
              <a:t>8- </a:t>
            </a:r>
            <a:r>
              <a:rPr lang="en-US" dirty="0" err="1" smtClean="0"/>
              <a:t>intravasical</a:t>
            </a:r>
            <a:r>
              <a:rPr lang="en-US" dirty="0" smtClean="0"/>
              <a:t> …..</a:t>
            </a:r>
            <a:r>
              <a:rPr lang="en-US" dirty="0" err="1" smtClean="0"/>
              <a:t>mitomicin</a:t>
            </a:r>
            <a:r>
              <a:rPr lang="en-US" dirty="0" smtClean="0"/>
              <a:t>  </a:t>
            </a:r>
            <a:r>
              <a:rPr lang="ar-IQ" dirty="0" smtClean="0"/>
              <a:t>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7"/>
    </mc:Choice>
    <mc:Fallback xmlns="">
      <p:transition spd="slow" advTm="3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Introduction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Neoplasm</a:t>
            </a:r>
            <a:r>
              <a:rPr lang="en-US" dirty="0"/>
              <a:t>   </a:t>
            </a:r>
            <a:r>
              <a:rPr lang="en-US" dirty="0" smtClean="0"/>
              <a:t>…is </a:t>
            </a:r>
            <a:r>
              <a:rPr lang="en-US" dirty="0"/>
              <a:t>an abnormal mass of tissue as a result of  </a:t>
            </a:r>
            <a:r>
              <a:rPr lang="en-US" dirty="0" err="1"/>
              <a:t>Neoplasia</a:t>
            </a:r>
            <a:r>
              <a:rPr lang="en-US" dirty="0"/>
              <a:t> ( </a:t>
            </a:r>
            <a:r>
              <a:rPr lang="en-US" dirty="0" err="1"/>
              <a:t>Neoplasia</a:t>
            </a:r>
            <a:r>
              <a:rPr lang="en-US" dirty="0"/>
              <a:t> </a:t>
            </a:r>
            <a:r>
              <a:rPr lang="en-US" dirty="0" smtClean="0"/>
              <a:t>means </a:t>
            </a:r>
            <a:r>
              <a:rPr lang="en-US" dirty="0"/>
              <a:t>new growth  in Greek) is the abnormal proliferation of cells) </a:t>
            </a:r>
            <a:endParaRPr lang="en-US" dirty="0" smtClean="0"/>
          </a:p>
          <a:p>
            <a:pPr algn="l"/>
            <a:r>
              <a:rPr lang="en-US" dirty="0" smtClean="0"/>
              <a:t>Classification </a:t>
            </a:r>
            <a:r>
              <a:rPr lang="en-US" dirty="0"/>
              <a:t>of Neoplasm </a:t>
            </a:r>
            <a:endParaRPr lang="en-US" dirty="0" smtClean="0"/>
          </a:p>
          <a:p>
            <a:pPr algn="l"/>
            <a:r>
              <a:rPr lang="en-US" dirty="0" smtClean="0"/>
              <a:t>Benign </a:t>
            </a:r>
            <a:endParaRPr lang="en-US" dirty="0"/>
          </a:p>
          <a:p>
            <a:pPr algn="l"/>
            <a:r>
              <a:rPr lang="en-US" dirty="0" smtClean="0"/>
              <a:t>Potentially </a:t>
            </a:r>
            <a:r>
              <a:rPr lang="en-US" dirty="0"/>
              <a:t>malignant </a:t>
            </a:r>
          </a:p>
          <a:p>
            <a:pPr algn="l"/>
            <a:r>
              <a:rPr lang="en-US" dirty="0" smtClean="0"/>
              <a:t>Malignant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88"/>
    </mc:Choice>
    <mc:Fallback xmlns="">
      <p:transition spd="slow" advTm="5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2" y="188640"/>
            <a:ext cx="8536029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1"/>
    </mc:Choice>
    <mc:Fallback xmlns="">
      <p:transition spd="slow" advTm="2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ar-IQ" dirty="0" smtClean="0"/>
              <a:t>   </a:t>
            </a:r>
            <a:r>
              <a:rPr lang="en-US" dirty="0" smtClean="0"/>
              <a:t>       Fever                      </a:t>
            </a:r>
            <a:r>
              <a:rPr lang="en-US" dirty="0" err="1" smtClean="0"/>
              <a:t>mucositis</a:t>
            </a:r>
            <a:r>
              <a:rPr lang="en-US" dirty="0" smtClean="0"/>
              <a:t> 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96" y="1844824"/>
            <a:ext cx="3962433" cy="383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7" y="1844824"/>
            <a:ext cx="3962562" cy="369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782377" cy="304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456384" cy="25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40769"/>
            <a:ext cx="5256585" cy="195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0"/>
    </mc:Choice>
    <mc:Fallback xmlns="">
      <p:transition spd="slow" advTm="7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side effects 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Nausea / </a:t>
            </a:r>
            <a:r>
              <a:rPr lang="en-US" dirty="0" err="1" smtClean="0"/>
              <a:t>vomitting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BM suppression .</a:t>
            </a:r>
          </a:p>
          <a:p>
            <a:pPr algn="l"/>
            <a:r>
              <a:rPr lang="en-US" dirty="0" smtClean="0"/>
              <a:t>Alopecia </a:t>
            </a:r>
          </a:p>
          <a:p>
            <a:pPr algn="l"/>
            <a:r>
              <a:rPr lang="en-US" dirty="0" smtClean="0"/>
              <a:t>Infertility </a:t>
            </a:r>
          </a:p>
          <a:p>
            <a:pPr algn="l"/>
            <a:r>
              <a:rPr lang="en-US" dirty="0" smtClean="0"/>
              <a:t>Diarrhea </a:t>
            </a:r>
          </a:p>
          <a:p>
            <a:pPr algn="l"/>
            <a:r>
              <a:rPr lang="en-US" dirty="0" err="1" smtClean="0"/>
              <a:t>Mucositis</a:t>
            </a:r>
            <a:r>
              <a:rPr lang="en-US" dirty="0" smtClean="0"/>
              <a:t> .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"/>
    </mc:Choice>
    <mc:Fallback xmlns="">
      <p:transition spd="slow" advTm="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Specific side effects </a:t>
            </a:r>
            <a:r>
              <a:rPr lang="en-US" dirty="0" smtClean="0"/>
              <a:t>: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Lung toxicity ……..</a:t>
            </a:r>
            <a:r>
              <a:rPr lang="en-US" dirty="0" err="1" smtClean="0"/>
              <a:t>bleomycin</a:t>
            </a:r>
            <a:endParaRPr lang="en-US" dirty="0" smtClean="0"/>
          </a:p>
          <a:p>
            <a:pPr algn="l"/>
            <a:r>
              <a:rPr lang="en-US" dirty="0" err="1" smtClean="0"/>
              <a:t>Cardiotoxicity</a:t>
            </a:r>
            <a:r>
              <a:rPr lang="en-US" dirty="0" smtClean="0"/>
              <a:t> …….doxorubicin </a:t>
            </a:r>
          </a:p>
          <a:p>
            <a:pPr algn="l"/>
            <a:r>
              <a:rPr lang="en-US" dirty="0" smtClean="0"/>
              <a:t>Renal impairment ……</a:t>
            </a:r>
            <a:r>
              <a:rPr lang="en-US" dirty="0" err="1" smtClean="0"/>
              <a:t>cisplatin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Neuropathy ……….</a:t>
            </a:r>
            <a:r>
              <a:rPr lang="en-US" dirty="0" err="1" smtClean="0"/>
              <a:t>vincristin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Bone marrow suppression ……carboplatin </a:t>
            </a:r>
          </a:p>
          <a:p>
            <a:pPr algn="l"/>
            <a:r>
              <a:rPr lang="en-US" dirty="0" smtClean="0"/>
              <a:t>Liver damage ………..</a:t>
            </a:r>
            <a:r>
              <a:rPr lang="en-US" dirty="0" err="1" smtClean="0"/>
              <a:t>taxan</a:t>
            </a:r>
            <a:r>
              <a:rPr lang="en-US" dirty="0" smtClean="0"/>
              <a:t> group</a:t>
            </a:r>
          </a:p>
          <a:p>
            <a:pPr algn="l"/>
            <a:r>
              <a:rPr lang="en-US" dirty="0" smtClean="0"/>
              <a:t>Hemorrhagic cystitis ………….</a:t>
            </a:r>
            <a:r>
              <a:rPr lang="en-US" dirty="0" err="1" smtClean="0"/>
              <a:t>cyclophosphomide</a:t>
            </a:r>
            <a:r>
              <a:rPr lang="en-US" dirty="0" smtClean="0"/>
              <a:t>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2"/>
    </mc:Choice>
    <mc:Fallback xmlns="">
      <p:transition spd="slow" advTm="4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Response criteria </a:t>
            </a:r>
            <a:r>
              <a:rPr lang="en-US" dirty="0" smtClean="0"/>
              <a:t>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complete response : complete </a:t>
            </a:r>
            <a:r>
              <a:rPr lang="ar-IQ" dirty="0" smtClean="0"/>
              <a:t> </a:t>
            </a:r>
            <a:r>
              <a:rPr lang="en-US" dirty="0" smtClean="0"/>
              <a:t>disappearance of the tumor .</a:t>
            </a:r>
            <a:r>
              <a:rPr lang="ar-IQ" dirty="0" smtClean="0"/>
              <a:t> </a:t>
            </a:r>
            <a:endParaRPr lang="en-US" dirty="0" smtClean="0"/>
          </a:p>
          <a:p>
            <a:pPr algn="l"/>
            <a:r>
              <a:rPr lang="en-US" dirty="0" smtClean="0"/>
              <a:t>2- partial response : more than 50 % decrease in size . </a:t>
            </a:r>
          </a:p>
          <a:p>
            <a:pPr algn="l"/>
            <a:r>
              <a:rPr lang="en-US" dirty="0" smtClean="0"/>
              <a:t>3- stable disease : response less than 50% or progression but less than 20 % </a:t>
            </a:r>
          </a:p>
          <a:p>
            <a:pPr algn="l"/>
            <a:r>
              <a:rPr lang="en-US" dirty="0" smtClean="0"/>
              <a:t>4- progressive disease : progression more than 20 % .   </a:t>
            </a:r>
            <a:r>
              <a:rPr lang="ar-IQ" dirty="0" smtClean="0"/>
              <a:t>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5"/>
    </mc:Choice>
    <mc:Fallback xmlns="">
      <p:transition spd="slow" advTm="4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Major classification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1- </a:t>
            </a:r>
            <a:r>
              <a:rPr lang="en-US" dirty="0" err="1" smtClean="0">
                <a:solidFill>
                  <a:srgbClr val="FF0000"/>
                </a:solidFill>
              </a:rPr>
              <a:t>alkalating</a:t>
            </a:r>
            <a:r>
              <a:rPr lang="en-US" dirty="0" smtClean="0">
                <a:solidFill>
                  <a:srgbClr val="FF0000"/>
                </a:solidFill>
              </a:rPr>
              <a:t> agents :</a:t>
            </a:r>
            <a:r>
              <a:rPr lang="en-US" dirty="0" smtClean="0"/>
              <a:t> by adding alkyl </a:t>
            </a:r>
            <a:r>
              <a:rPr lang="en-US" dirty="0" err="1" smtClean="0"/>
              <a:t>gorup</a:t>
            </a:r>
            <a:r>
              <a:rPr lang="en-US" dirty="0" smtClean="0"/>
              <a:t> to interfere with the DNA synthesis .  </a:t>
            </a:r>
          </a:p>
          <a:p>
            <a:pPr algn="l"/>
            <a:r>
              <a:rPr lang="en-US" dirty="0" smtClean="0"/>
              <a:t>Melphalan……….MM </a:t>
            </a:r>
          </a:p>
          <a:p>
            <a:pPr algn="l"/>
            <a:r>
              <a:rPr lang="en-US" dirty="0" err="1" smtClean="0"/>
              <a:t>Busulphan</a:t>
            </a:r>
            <a:r>
              <a:rPr lang="en-US" dirty="0" smtClean="0"/>
              <a:t> …CML</a:t>
            </a:r>
          </a:p>
          <a:p>
            <a:pPr algn="l"/>
            <a:r>
              <a:rPr lang="en-US" dirty="0" smtClean="0"/>
              <a:t>Cyclophosphamide…….breast  </a:t>
            </a:r>
          </a:p>
          <a:p>
            <a:pPr algn="l"/>
            <a:r>
              <a:rPr lang="en-US" dirty="0" err="1" smtClean="0"/>
              <a:t>Iphosphamide</a:t>
            </a:r>
            <a:r>
              <a:rPr lang="en-US" dirty="0" smtClean="0"/>
              <a:t>………..bone malignancy  </a:t>
            </a:r>
          </a:p>
          <a:p>
            <a:pPr algn="l"/>
            <a:r>
              <a:rPr lang="en-US" dirty="0" err="1" smtClean="0"/>
              <a:t>Chlorambucil</a:t>
            </a:r>
            <a:r>
              <a:rPr lang="en-US" dirty="0" smtClean="0"/>
              <a:t>….CLL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3"/>
    </mc:Choice>
    <mc:Fallback xmlns="">
      <p:transition spd="slow" advTm="4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 antimetabolites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Affect the S phase of the cell cycle .</a:t>
            </a:r>
          </a:p>
          <a:p>
            <a:pPr algn="l"/>
            <a:endParaRPr lang="en-US" dirty="0"/>
          </a:p>
          <a:p>
            <a:pPr algn="l"/>
            <a:r>
              <a:rPr lang="ar-IQ" dirty="0" smtClean="0"/>
              <a:t> </a:t>
            </a:r>
            <a:r>
              <a:rPr lang="en-US" dirty="0" smtClean="0"/>
              <a:t>1- MTX</a:t>
            </a:r>
            <a:r>
              <a:rPr lang="en-US" dirty="0"/>
              <a:t> </a:t>
            </a:r>
            <a:r>
              <a:rPr lang="en-US" dirty="0" smtClean="0"/>
              <a:t>……</a:t>
            </a:r>
            <a:r>
              <a:rPr lang="en-US" dirty="0" err="1" smtClean="0"/>
              <a:t>choriocarcinoma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2- </a:t>
            </a:r>
            <a:r>
              <a:rPr lang="en-US" dirty="0" err="1" smtClean="0"/>
              <a:t>pemitrexate</a:t>
            </a:r>
            <a:r>
              <a:rPr lang="en-US" dirty="0" smtClean="0"/>
              <a:t>…..mesothelioma  </a:t>
            </a:r>
          </a:p>
          <a:p>
            <a:pPr algn="l"/>
            <a:r>
              <a:rPr lang="en-US" dirty="0" smtClean="0"/>
              <a:t>3- </a:t>
            </a:r>
            <a:r>
              <a:rPr lang="en-US" dirty="0" err="1" smtClean="0"/>
              <a:t>capecitibin</a:t>
            </a:r>
            <a:r>
              <a:rPr lang="en-US" dirty="0" smtClean="0"/>
              <a:t>….</a:t>
            </a:r>
            <a:r>
              <a:rPr lang="en-US" dirty="0" err="1" smtClean="0"/>
              <a:t>pancrease</a:t>
            </a:r>
            <a:r>
              <a:rPr lang="en-US" dirty="0" smtClean="0"/>
              <a:t> cancer . </a:t>
            </a:r>
          </a:p>
          <a:p>
            <a:pPr algn="l"/>
            <a:r>
              <a:rPr lang="en-US" dirty="0" smtClean="0"/>
              <a:t>4- 5 FU….ca colon  </a:t>
            </a:r>
          </a:p>
          <a:p>
            <a:pPr algn="l"/>
            <a:r>
              <a:rPr lang="en-US" dirty="0" smtClean="0"/>
              <a:t>6- 6MP…………..   in ALL </a:t>
            </a:r>
          </a:p>
          <a:p>
            <a:pPr algn="l"/>
            <a:r>
              <a:rPr lang="en-US" dirty="0" smtClean="0"/>
              <a:t>7- CYTARABIN………….in ALL  </a:t>
            </a:r>
            <a:endParaRPr lang="ar-IQ" dirty="0" smtClean="0"/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4"/>
    </mc:Choice>
    <mc:Fallback xmlns="">
      <p:transition spd="slow" advTm="2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3- antibiotics 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Derived from microorganism , </a:t>
            </a:r>
            <a:r>
              <a:rPr lang="en-US" dirty="0" err="1" smtClean="0"/>
              <a:t>ultimatly</a:t>
            </a:r>
            <a:r>
              <a:rPr lang="en-US" dirty="0" smtClean="0"/>
              <a:t> affect the DNA synthesis.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Doxorubicin ….breast </a:t>
            </a:r>
          </a:p>
          <a:p>
            <a:pPr algn="l"/>
            <a:r>
              <a:rPr lang="en-US" dirty="0" err="1" smtClean="0"/>
              <a:t>Actinomycin</a:t>
            </a:r>
            <a:r>
              <a:rPr lang="en-US" dirty="0" smtClean="0"/>
              <a:t> D …Ewing sarcoma  </a:t>
            </a:r>
          </a:p>
          <a:p>
            <a:pPr algn="l"/>
            <a:r>
              <a:rPr lang="en-US" dirty="0" err="1" smtClean="0"/>
              <a:t>Bleomycin</a:t>
            </a:r>
            <a:r>
              <a:rPr lang="en-US" dirty="0" smtClean="0"/>
              <a:t> …</a:t>
            </a:r>
            <a:r>
              <a:rPr lang="en-US" dirty="0" err="1" smtClean="0"/>
              <a:t>ca</a:t>
            </a:r>
            <a:r>
              <a:rPr lang="en-US" dirty="0" smtClean="0"/>
              <a:t> testis </a:t>
            </a:r>
          </a:p>
          <a:p>
            <a:pPr algn="l"/>
            <a:r>
              <a:rPr lang="en-US" dirty="0" err="1" smtClean="0"/>
              <a:t>Mytomycin</a:t>
            </a:r>
            <a:r>
              <a:rPr lang="en-US" dirty="0" smtClean="0"/>
              <a:t> c……bladder </a:t>
            </a:r>
            <a:r>
              <a:rPr lang="en-US" dirty="0" err="1" smtClean="0"/>
              <a:t>ca</a:t>
            </a:r>
            <a:r>
              <a:rPr lang="en-US" dirty="0" smtClean="0"/>
              <a:t>  </a:t>
            </a:r>
          </a:p>
          <a:p>
            <a:pPr algn="l"/>
            <a:r>
              <a:rPr lang="en-US" dirty="0" err="1" smtClean="0"/>
              <a:t>Dounorubicin</a:t>
            </a:r>
            <a:r>
              <a:rPr lang="en-US" dirty="0" smtClean="0"/>
              <a:t>…ALL  </a:t>
            </a:r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2"/>
    </mc:Choice>
    <mc:Fallback xmlns="">
      <p:transition spd="slow" advTm="2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 mitotic spindle inhibitors 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Affect the M phase of the cell cycle . </a:t>
            </a:r>
          </a:p>
          <a:p>
            <a:pPr algn="l"/>
            <a:r>
              <a:rPr lang="en-US" dirty="0" smtClean="0"/>
              <a:t>Cell  specific chemotherapy 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1- </a:t>
            </a:r>
            <a:r>
              <a:rPr lang="en-US" dirty="0" err="1" smtClean="0"/>
              <a:t>Taxan</a:t>
            </a:r>
            <a:r>
              <a:rPr lang="en-US" dirty="0" smtClean="0"/>
              <a:t> group: </a:t>
            </a:r>
            <a:r>
              <a:rPr lang="en-US" dirty="0" err="1" smtClean="0"/>
              <a:t>paclitaxil</a:t>
            </a:r>
            <a:r>
              <a:rPr lang="en-US" dirty="0" smtClean="0"/>
              <a:t> , </a:t>
            </a:r>
            <a:r>
              <a:rPr lang="en-US" dirty="0" err="1" smtClean="0"/>
              <a:t>docetaxil</a:t>
            </a:r>
            <a:r>
              <a:rPr lang="en-US" dirty="0" smtClean="0"/>
              <a:t> …in breast </a:t>
            </a:r>
            <a:r>
              <a:rPr lang="en-US" dirty="0" err="1" smtClean="0"/>
              <a:t>ca</a:t>
            </a:r>
            <a:r>
              <a:rPr lang="en-US" dirty="0" smtClean="0"/>
              <a:t> .</a:t>
            </a:r>
          </a:p>
          <a:p>
            <a:pPr algn="l"/>
            <a:r>
              <a:rPr lang="en-US" dirty="0" smtClean="0"/>
              <a:t>2- </a:t>
            </a:r>
            <a:r>
              <a:rPr lang="en-US" dirty="0" err="1" smtClean="0"/>
              <a:t>vinca</a:t>
            </a:r>
            <a:r>
              <a:rPr lang="en-US" dirty="0" smtClean="0"/>
              <a:t> alkaloid …</a:t>
            </a:r>
          </a:p>
          <a:p>
            <a:pPr algn="l"/>
            <a:r>
              <a:rPr lang="en-US" dirty="0" smtClean="0"/>
              <a:t>Vincristin……….in NHL</a:t>
            </a:r>
          </a:p>
          <a:p>
            <a:pPr algn="l"/>
            <a:r>
              <a:rPr lang="en-US" dirty="0" err="1" smtClean="0"/>
              <a:t>vindesin</a:t>
            </a:r>
            <a:r>
              <a:rPr lang="en-US" dirty="0" smtClean="0"/>
              <a:t> ,</a:t>
            </a:r>
          </a:p>
          <a:p>
            <a:pPr algn="l"/>
            <a:r>
              <a:rPr lang="en-US" dirty="0" err="1" smtClean="0"/>
              <a:t>vinorelbin</a:t>
            </a:r>
            <a:r>
              <a:rPr lang="en-US" dirty="0" smtClean="0"/>
              <a:t> , </a:t>
            </a:r>
          </a:p>
          <a:p>
            <a:pPr algn="l"/>
            <a:r>
              <a:rPr lang="en-US" dirty="0" err="1"/>
              <a:t>vinblastin</a:t>
            </a:r>
            <a:r>
              <a:rPr lang="en-US" dirty="0" smtClean="0"/>
              <a:t> </a:t>
            </a:r>
          </a:p>
          <a:p>
            <a:pPr algn="l"/>
            <a:endParaRPr lang="en-US" dirty="0"/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5"/>
    </mc:Choice>
    <mc:Fallback xmlns="">
      <p:transition spd="slow" advTm="30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The normal cell cycle ….as in the picture below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It has many phases to results in tow daughter cells.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Halting any phase can result in failure of the cell division.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5"/>
    </mc:Choice>
    <mc:Fallback xmlns="">
      <p:transition spd="slow" advTm="1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 topoisomerase inhibitors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algn="l"/>
            <a:r>
              <a:rPr lang="en-US" dirty="0" smtClean="0"/>
              <a:t>1 - </a:t>
            </a:r>
            <a:r>
              <a:rPr lang="en-US" dirty="0" err="1" smtClean="0"/>
              <a:t>Etopoide</a:t>
            </a:r>
            <a:r>
              <a:rPr lang="en-US" dirty="0" smtClean="0"/>
              <a:t> ….in testis cancer </a:t>
            </a:r>
          </a:p>
          <a:p>
            <a:pPr algn="l"/>
            <a:r>
              <a:rPr lang="en-US" dirty="0" smtClean="0"/>
              <a:t>2- </a:t>
            </a:r>
            <a:r>
              <a:rPr lang="en-US" dirty="0" err="1" smtClean="0"/>
              <a:t>irinotecan</a:t>
            </a:r>
            <a:r>
              <a:rPr lang="en-US" dirty="0" smtClean="0"/>
              <a:t>……</a:t>
            </a:r>
            <a:r>
              <a:rPr lang="en-US" dirty="0" err="1" smtClean="0"/>
              <a:t>ca</a:t>
            </a:r>
            <a:r>
              <a:rPr lang="en-US" dirty="0" smtClean="0"/>
              <a:t> colon  </a:t>
            </a:r>
            <a:r>
              <a:rPr lang="ar-IQ" dirty="0" smtClean="0"/>
              <a:t> </a:t>
            </a:r>
            <a:endParaRPr lang="en-US" dirty="0" smtClean="0"/>
          </a:p>
          <a:p>
            <a:pPr algn="l"/>
            <a:r>
              <a:rPr lang="en-US" dirty="0" smtClean="0"/>
              <a:t>3- </a:t>
            </a:r>
            <a:r>
              <a:rPr lang="en-US" dirty="0" err="1" smtClean="0"/>
              <a:t>topotecan</a:t>
            </a:r>
            <a:r>
              <a:rPr lang="en-US" dirty="0" smtClean="0"/>
              <a:t> …..</a:t>
            </a:r>
            <a:r>
              <a:rPr lang="en-US" dirty="0" err="1" smtClean="0"/>
              <a:t>ca</a:t>
            </a:r>
            <a:r>
              <a:rPr lang="en-US" dirty="0" smtClean="0"/>
              <a:t> ovary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7"/>
    </mc:Choice>
    <mc:Fallback xmlns="">
      <p:transition spd="slow" advTm="2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6- </a:t>
            </a:r>
            <a:r>
              <a:rPr lang="en-US" dirty="0" smtClean="0">
                <a:solidFill>
                  <a:srgbClr val="FF0000"/>
                </a:solidFill>
              </a:rPr>
              <a:t>tyrosine kinase inhibitors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(targeted  therapy </a:t>
            </a:r>
            <a:r>
              <a:rPr lang="en-US" dirty="0" smtClean="0"/>
              <a:t>)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…</a:t>
            </a:r>
            <a:r>
              <a:rPr lang="en-US" dirty="0" smtClean="0">
                <a:solidFill>
                  <a:srgbClr val="FF0000"/>
                </a:solidFill>
              </a:rPr>
              <a:t>nib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Certain target in /on the cell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More specific action than chemotherapy 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ar-IQ" dirty="0" smtClean="0">
              <a:solidFill>
                <a:srgbClr val="FF0000"/>
              </a:solidFill>
            </a:endParaRPr>
          </a:p>
          <a:p>
            <a:pPr algn="l"/>
            <a:r>
              <a:rPr lang="en-US" dirty="0" err="1" smtClean="0"/>
              <a:t>Imati</a:t>
            </a:r>
            <a:r>
              <a:rPr lang="en-US" dirty="0" err="1" smtClean="0">
                <a:solidFill>
                  <a:srgbClr val="FF0000"/>
                </a:solidFill>
              </a:rPr>
              <a:t>nib</a:t>
            </a:r>
            <a:r>
              <a:rPr lang="en-US" dirty="0" smtClean="0"/>
              <a:t> …..on </a:t>
            </a:r>
            <a:r>
              <a:rPr lang="en-US" dirty="0" err="1" smtClean="0"/>
              <a:t>bcr-abl</a:t>
            </a:r>
            <a:r>
              <a:rPr lang="en-US" dirty="0" smtClean="0"/>
              <a:t> gen….. CML  </a:t>
            </a:r>
          </a:p>
          <a:p>
            <a:pPr algn="l"/>
            <a:r>
              <a:rPr lang="en-US" dirty="0" err="1" smtClean="0"/>
              <a:t>Sunitinib</a:t>
            </a:r>
            <a:r>
              <a:rPr lang="en-US" dirty="0" smtClean="0"/>
              <a:t> ….on VEGFR ,FLT3 ….renal </a:t>
            </a:r>
            <a:r>
              <a:rPr lang="en-US" dirty="0"/>
              <a:t>c</a:t>
            </a:r>
            <a:r>
              <a:rPr lang="en-US" dirty="0" smtClean="0"/>
              <a:t>arcinoma .</a:t>
            </a:r>
          </a:p>
          <a:p>
            <a:pPr algn="l"/>
            <a:r>
              <a:rPr lang="en-US" dirty="0" err="1" smtClean="0"/>
              <a:t>Erlotinib</a:t>
            </a:r>
            <a:r>
              <a:rPr lang="en-US" dirty="0" smtClean="0"/>
              <a:t> …..on EGFR …..lung cancer </a:t>
            </a:r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89"/>
    </mc:Choice>
    <mc:Fallback xmlns="">
      <p:transition spd="slow" advTm="8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7-Monoclonal antibodies</a:t>
            </a:r>
            <a:r>
              <a:rPr lang="en-US" dirty="0" smtClean="0"/>
              <a:t>.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Attach to a ligand that is specific to that antibody , will hinder the normal action needed for cell growth and division .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Bevasuzumab</a:t>
            </a:r>
            <a:r>
              <a:rPr lang="en-US" dirty="0" smtClean="0"/>
              <a:t> </a:t>
            </a:r>
            <a:r>
              <a:rPr lang="en-US" dirty="0" smtClean="0"/>
              <a:t>…..on VEGFR…….. in </a:t>
            </a:r>
            <a:r>
              <a:rPr lang="en-US" dirty="0" err="1" smtClean="0"/>
              <a:t>ca</a:t>
            </a:r>
            <a:r>
              <a:rPr lang="en-US" dirty="0" smtClean="0"/>
              <a:t> colon </a:t>
            </a:r>
          </a:p>
          <a:p>
            <a:pPr algn="l"/>
            <a:r>
              <a:rPr lang="en-US" dirty="0" err="1" smtClean="0"/>
              <a:t>Cetuximab</a:t>
            </a:r>
            <a:r>
              <a:rPr lang="en-US" dirty="0" smtClean="0"/>
              <a:t> ………. On EGFR ……..in </a:t>
            </a:r>
            <a:r>
              <a:rPr lang="en-US" dirty="0" err="1" smtClean="0"/>
              <a:t>ca</a:t>
            </a:r>
            <a:r>
              <a:rPr lang="en-US" dirty="0" smtClean="0"/>
              <a:t> colon</a:t>
            </a:r>
          </a:p>
          <a:p>
            <a:pPr algn="l"/>
            <a:r>
              <a:rPr lang="en-US" dirty="0" err="1" smtClean="0"/>
              <a:t>Trastuzumab</a:t>
            </a:r>
            <a:r>
              <a:rPr lang="en-US" dirty="0" smtClean="0"/>
              <a:t> …on HER2neu … in breast cancer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3"/>
    </mc:Choice>
    <mc:Fallback xmlns="">
      <p:transition spd="slow" advTm="5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40" y="1600200"/>
            <a:ext cx="6305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82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 hormonal therapy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Tamoxifen</a:t>
            </a:r>
            <a:r>
              <a:rPr lang="en-US" dirty="0" smtClean="0"/>
              <a:t> ….block the estrogen in breast ca.</a:t>
            </a:r>
          </a:p>
          <a:p>
            <a:pPr algn="l"/>
            <a:r>
              <a:rPr lang="en-US" dirty="0" smtClean="0"/>
              <a:t>Androgens….</a:t>
            </a:r>
            <a:r>
              <a:rPr lang="en-US" dirty="0" err="1" smtClean="0"/>
              <a:t>antagonise</a:t>
            </a:r>
            <a:r>
              <a:rPr lang="en-US" dirty="0" smtClean="0"/>
              <a:t> the estrogen in breast cancer .  </a:t>
            </a:r>
          </a:p>
          <a:p>
            <a:pPr algn="l"/>
            <a:r>
              <a:rPr lang="en-US" dirty="0" smtClean="0"/>
              <a:t>GNRH </a:t>
            </a:r>
            <a:r>
              <a:rPr lang="en-US" dirty="0" err="1" smtClean="0"/>
              <a:t>analoques</a:t>
            </a:r>
            <a:r>
              <a:rPr lang="en-US" dirty="0" smtClean="0"/>
              <a:t> …in prostate cancer </a:t>
            </a:r>
          </a:p>
          <a:p>
            <a:pPr algn="l"/>
            <a:r>
              <a:rPr lang="en-US" dirty="0" err="1" smtClean="0"/>
              <a:t>Progetrone</a:t>
            </a:r>
            <a:r>
              <a:rPr lang="en-US" dirty="0" smtClean="0"/>
              <a:t> …..in uterus cancer . .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5"/>
    </mc:Choice>
    <mc:Fallback xmlns="">
      <p:transition spd="slow" advTm="4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The immunotherapy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PDL-1 …. Programmed cell death protein or its receptor when activated will cause death of the cell.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Tumor cells are clever enough to secrete substances or proteins that activate the PDL1 found on the lymphocyte causing death of that lymphocyte.</a:t>
            </a:r>
          </a:p>
          <a:p>
            <a:pPr marL="0" indent="0"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So if we block these substances or the PDL-1 receptors ……will maintain life of these lymphocytes and more controlling of the </a:t>
            </a:r>
            <a:r>
              <a:rPr lang="en-US" dirty="0" err="1" smtClean="0">
                <a:solidFill>
                  <a:srgbClr val="FF0000"/>
                </a:solidFill>
              </a:rPr>
              <a:t>tumour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ar-IQ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1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sz="4800" b="1" i="1" dirty="0" smtClean="0">
                <a:solidFill>
                  <a:srgbClr val="FF0000"/>
                </a:solidFill>
              </a:rPr>
              <a:t>Thanks </a:t>
            </a:r>
            <a:endParaRPr lang="ar-IQ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3"/>
    </mc:Choice>
    <mc:Fallback xmlns="">
      <p:transition spd="slow" advTm="1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2"/>
    </mc:Choice>
    <mc:Fallback xmlns="">
      <p:transition spd="slow" advTm="6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85788"/>
            <a:ext cx="809625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"/>
    </mc:Choice>
    <mc:Fallback xmlns="">
      <p:transition spd="slow"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2" y="260648"/>
            <a:ext cx="8344207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7"/>
    </mc:Choice>
    <mc:Fallback xmlns="">
      <p:transition spd="slow" advTm="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064896" cy="567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8"/>
    </mc:Choice>
    <mc:Fallback xmlns="">
      <p:transition spd="slow" advTm="3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 err="1" smtClean="0">
                <a:solidFill>
                  <a:srgbClr val="3B3835"/>
                </a:solidFill>
                <a:effectLst/>
                <a:latin typeface="Helvetica Neue"/>
              </a:rPr>
              <a:t>Antineoplastics</a:t>
            </a:r>
            <a:r>
              <a:rPr lang="en-US" b="0" i="0" dirty="0" smtClean="0">
                <a:solidFill>
                  <a:srgbClr val="3B3835"/>
                </a:solidFill>
                <a:effectLst/>
                <a:latin typeface="Helvetica Neue"/>
              </a:rPr>
              <a:t> Don’t kill tumor cells directly; but interrupt development, growth, spread of abnormal cells .</a:t>
            </a:r>
          </a:p>
          <a:p>
            <a:pPr marL="0" indent="0" algn="l">
              <a:buNone/>
            </a:pPr>
            <a:r>
              <a:rPr lang="en-US" b="0" i="0" dirty="0" smtClean="0">
                <a:solidFill>
                  <a:srgbClr val="3B3835"/>
                </a:solidFill>
                <a:effectLst/>
                <a:latin typeface="Helvetica Neue"/>
              </a:rPr>
              <a:t>Interfere with cell replication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3B3835"/>
                </a:solidFill>
                <a:latin typeface="Helvetica Neue"/>
              </a:rPr>
              <a:t>Example : </a:t>
            </a:r>
            <a:endParaRPr lang="en-US" dirty="0">
              <a:solidFill>
                <a:srgbClr val="3B3835"/>
              </a:solidFill>
              <a:latin typeface="Helvetica Neue"/>
            </a:endParaRPr>
          </a:p>
          <a:p>
            <a:pPr marL="0" indent="0" algn="l">
              <a:buNone/>
            </a:pPr>
            <a:r>
              <a:rPr lang="en-US" b="0" i="0" dirty="0" smtClean="0">
                <a:solidFill>
                  <a:srgbClr val="3B3835"/>
                </a:solidFill>
                <a:effectLst/>
                <a:latin typeface="Helvetica Neue"/>
              </a:rPr>
              <a:t>Antimetabolites interfere with DNA synthesis. 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3"/>
    </mc:Choice>
    <mc:Fallback xmlns="">
      <p:transition spd="slow" advTm="4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FF0000"/>
                </a:solidFill>
                <a:effectLst/>
                <a:latin typeface="Helvetica Neue"/>
              </a:rPr>
              <a:t>Classification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1-local therapy : surgery and radiotherapy </a:t>
            </a:r>
          </a:p>
          <a:p>
            <a:pPr algn="l"/>
            <a:r>
              <a:rPr lang="en-US" dirty="0" smtClean="0"/>
              <a:t>2- systemic therapy : </a:t>
            </a:r>
          </a:p>
          <a:p>
            <a:pPr algn="l"/>
            <a:r>
              <a:rPr lang="en-US" dirty="0" smtClean="0"/>
              <a:t>  chemotherapy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hormonal therapy 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  monoclonal antibodies .</a:t>
            </a:r>
          </a:p>
          <a:p>
            <a:pPr marL="0" indent="0" algn="l">
              <a:buNone/>
            </a:pPr>
            <a:r>
              <a:rPr lang="en-US" dirty="0" smtClean="0"/>
              <a:t>   Hormonal  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  radioactive material . </a:t>
            </a:r>
          </a:p>
          <a:p>
            <a:pPr marL="0" indent="0" algn="l">
              <a:buNone/>
            </a:pPr>
            <a:r>
              <a:rPr lang="en-US" dirty="0" smtClean="0"/>
              <a:t>   targeted therapy .  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  immunotherapy .    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5"/>
    </mc:Choice>
    <mc:Fallback xmlns="">
      <p:transition spd="slow" advTm="3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984</Words>
  <Application>Microsoft Office PowerPoint</Application>
  <PresentationFormat>On-screen Show (4:3)</PresentationFormat>
  <Paragraphs>159</Paragraphs>
  <Slides>36</Slides>
  <Notes>0</Notes>
  <HiddenSlides>0</HiddenSlides>
  <MMClips>34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الدكتور المدرس ماهر جبار صالح       اختصاص اورام كليه طب البصره antineoplastic drugsعنوان المحاظره :  </vt:lpstr>
      <vt:lpstr>Introduction </vt:lpstr>
      <vt:lpstr>Introduction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</vt:lpstr>
      <vt:lpstr>PowerPoint Presentation</vt:lpstr>
      <vt:lpstr>PowerPoint Presentation</vt:lpstr>
      <vt:lpstr>PowerPoint Presentation</vt:lpstr>
      <vt:lpstr>Chemotherapy : </vt:lpstr>
      <vt:lpstr>PowerPoint Presentation</vt:lpstr>
      <vt:lpstr>Types of chemotherapy </vt:lpstr>
      <vt:lpstr>PowerPoint Presentation</vt:lpstr>
      <vt:lpstr>Chemotherapy principle </vt:lpstr>
      <vt:lpstr>Important concepts </vt:lpstr>
      <vt:lpstr>Routes of administrations </vt:lpstr>
      <vt:lpstr>PowerPoint Presentation</vt:lpstr>
      <vt:lpstr>          Fever                      mucositis  </vt:lpstr>
      <vt:lpstr>PowerPoint Presentation</vt:lpstr>
      <vt:lpstr>General side effects : </vt:lpstr>
      <vt:lpstr>Specific side effects :</vt:lpstr>
      <vt:lpstr>Response criteria : </vt:lpstr>
      <vt:lpstr>Major classification </vt:lpstr>
      <vt:lpstr>2- antimetabolites </vt:lpstr>
      <vt:lpstr> 3- antibiotics  </vt:lpstr>
      <vt:lpstr>4- mitotic spindle inhibitors  </vt:lpstr>
      <vt:lpstr>5- topoisomerase inhibitors </vt:lpstr>
      <vt:lpstr>6- tyrosine kinase inhibitors  (targeted  therapy ) </vt:lpstr>
      <vt:lpstr>7-Monoclonal antibodies.</vt:lpstr>
      <vt:lpstr>PowerPoint Presentation</vt:lpstr>
      <vt:lpstr>8- hormonal therapy 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44</cp:revision>
  <dcterms:created xsi:type="dcterms:W3CDTF">2020-03-14T22:01:22Z</dcterms:created>
  <dcterms:modified xsi:type="dcterms:W3CDTF">2021-02-21T21:20:05Z</dcterms:modified>
</cp:coreProperties>
</file>